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65" r:id="rId14"/>
    <p:sldId id="478" r:id="rId15"/>
    <p:sldId id="576" r:id="rId16"/>
    <p:sldId id="545" r:id="rId17"/>
    <p:sldId id="571" r:id="rId18"/>
    <p:sldId id="570" r:id="rId19"/>
    <p:sldId id="546" r:id="rId20"/>
    <p:sldId id="549" r:id="rId21"/>
    <p:sldId id="548" r:id="rId22"/>
    <p:sldId id="562" r:id="rId23"/>
    <p:sldId id="508" r:id="rId24"/>
    <p:sldId id="423" r:id="rId25"/>
    <p:sldId id="463" r:id="rId26"/>
    <p:sldId id="492" r:id="rId27"/>
    <p:sldId id="469" r:id="rId28"/>
    <p:sldId id="572" r:id="rId29"/>
    <p:sldId id="544" r:id="rId30"/>
    <p:sldId id="509" r:id="rId31"/>
    <p:sldId id="543" r:id="rId32"/>
    <p:sldId id="526" r:id="rId33"/>
    <p:sldId id="483" r:id="rId34"/>
    <p:sldId id="510" r:id="rId35"/>
    <p:sldId id="474" r:id="rId36"/>
    <p:sldId id="575" r:id="rId37"/>
    <p:sldId id="535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나눔스퀘어" panose="020B0600000101010101" pitchFamily="50" charset="-127"/>
      <p:regular r:id="rId41"/>
      <p:bold r:id="rId42"/>
      <p:italic r:id="rId43"/>
      <p:boldItalic r:id="rId44"/>
    </p:embeddedFont>
    <p:embeddedFont>
      <p:font typeface="나눔스퀘어 Bold" panose="020B0600000101010101" pitchFamily="50" charset="-127"/>
      <p:regular r:id="rId45"/>
      <p:bold r:id="rId46"/>
      <p:italic r:id="rId47"/>
      <p:boldItalic r:id="rId48"/>
    </p:embeddedFont>
    <p:embeddedFont>
      <p:font typeface="나눔스퀘어 ExtraBold" panose="020B0600000101010101" pitchFamily="50" charset="-127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B"/>
    <a:srgbClr val="0000FF"/>
    <a:srgbClr val="D7E4FF"/>
    <a:srgbClr val="DEEBF7"/>
    <a:srgbClr val="FF8F8F"/>
    <a:srgbClr val="FFA3A3"/>
    <a:srgbClr val="FF9999"/>
    <a:srgbClr val="FF0000"/>
    <a:srgbClr val="FFF2CC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83290" autoAdjust="0"/>
  </p:normalViewPr>
  <p:slideViewPr>
    <p:cSldViewPr snapToGrid="0">
      <p:cViewPr varScale="1">
        <p:scale>
          <a:sx n="91" d="100"/>
          <a:sy n="91" d="100"/>
        </p:scale>
        <p:origin x="1368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9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1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4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81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259079" y="2396458"/>
            <a:ext cx="1166622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6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G-CXE: Graph-Based Movie Recommender System Using Cinematic Experience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2021.11.11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Learning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+ RecSys</a:t>
            </a:r>
            <a:endParaRPr lang="en-US" altLang="ko-KR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 system using BERT sentiment analysis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2021)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499291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4181856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335075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499291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6049147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496348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6015976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286954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67193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877950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(ICLR 2020)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Inductive for generalization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needed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Efficient because it learns in units of sub-graphs, not in units of total-graphs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Future work: side-information based recommendation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IGMC (Inductive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1E6A93-7840-4F0D-8BD4-79C4F79BFF4E}"/>
              </a:ext>
            </a:extLst>
          </p:cNvPr>
          <p:cNvGrpSpPr/>
          <p:nvPr/>
        </p:nvGrpSpPr>
        <p:grpSpPr>
          <a:xfrm>
            <a:off x="1480138" y="4168811"/>
            <a:ext cx="9231724" cy="2536770"/>
            <a:chOff x="-108788" y="3877577"/>
            <a:chExt cx="10661312" cy="29296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728DA-BED9-4EDB-8581-E4BB19896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023" y="3877577"/>
              <a:ext cx="8899501" cy="29296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142B20-5A93-4675-9BBC-7DE398C96B1D}"/>
                </a:ext>
              </a:extLst>
            </p:cNvPr>
            <p:cNvSpPr/>
            <p:nvPr/>
          </p:nvSpPr>
          <p:spPr>
            <a:xfrm>
              <a:off x="2174240" y="4897120"/>
              <a:ext cx="1578187" cy="1151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5E2CE-B8C2-4626-85E6-FD521E731DA6}"/>
                </a:ext>
              </a:extLst>
            </p:cNvPr>
            <p:cNvSpPr txBox="1"/>
            <p:nvPr/>
          </p:nvSpPr>
          <p:spPr>
            <a:xfrm>
              <a:off x="-108788" y="5953760"/>
              <a:ext cx="1761810" cy="42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Sub-graph</a:t>
              </a:r>
              <a:endPara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7D8FD9-0D85-48F4-982E-3D4CF6F6E370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772118" y="5472853"/>
              <a:ext cx="1402122" cy="480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1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4309268" y="1089436"/>
            <a:ext cx="3876099" cy="5672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4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2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9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46240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577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57474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137" idx="0"/>
            <a:endCxn id="278" idx="2"/>
          </p:cNvCxnSpPr>
          <p:nvPr/>
        </p:nvCxnSpPr>
        <p:spPr>
          <a:xfrm flipV="1">
            <a:off x="5599801" y="4033694"/>
            <a:ext cx="974946" cy="95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" idx="0"/>
            <a:endCxn id="278" idx="2"/>
          </p:cNvCxnSpPr>
          <p:nvPr/>
        </p:nvCxnSpPr>
        <p:spPr>
          <a:xfrm>
            <a:off x="5599801" y="2185633"/>
            <a:ext cx="974946" cy="1848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138" idx="0"/>
            <a:endCxn id="278" idx="2"/>
          </p:cNvCxnSpPr>
          <p:nvPr/>
        </p:nvCxnSpPr>
        <p:spPr>
          <a:xfrm flipV="1">
            <a:off x="5599801" y="4033694"/>
            <a:ext cx="974946" cy="2000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947836" y="4033694"/>
            <a:ext cx="48308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183875" y="1574343"/>
            <a:ext cx="568272" cy="50708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9984F-E75C-41D9-9F69-CF88226F00DC}"/>
              </a:ext>
            </a:extLst>
          </p:cNvPr>
          <p:cNvSpPr/>
          <p:nvPr/>
        </p:nvSpPr>
        <p:spPr>
          <a:xfrm rot="5400000">
            <a:off x="4849000" y="204612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810698-4CBB-49F6-A3C5-5F38C463E354}"/>
              </a:ext>
            </a:extLst>
          </p:cNvPr>
          <p:cNvSpPr/>
          <p:nvPr/>
        </p:nvSpPr>
        <p:spPr>
          <a:xfrm rot="5400000">
            <a:off x="4849000" y="3903732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BA01AE2-9DD1-414E-801E-F6BF8D65586A}"/>
              </a:ext>
            </a:extLst>
          </p:cNvPr>
          <p:cNvSpPr/>
          <p:nvPr/>
        </p:nvSpPr>
        <p:spPr>
          <a:xfrm rot="5400000">
            <a:off x="4849000" y="5894365"/>
            <a:ext cx="1222580" cy="279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ko-KR" altLang="en-US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137" idx="2"/>
          </p:cNvCxnSpPr>
          <p:nvPr/>
        </p:nvCxnSpPr>
        <p:spPr>
          <a:xfrm>
            <a:off x="5053944" y="4042739"/>
            <a:ext cx="266835" cy="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138" idx="2"/>
          </p:cNvCxnSpPr>
          <p:nvPr/>
        </p:nvCxnSpPr>
        <p:spPr>
          <a:xfrm flipV="1">
            <a:off x="5053944" y="6033876"/>
            <a:ext cx="266835" cy="3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B100017-D4C3-41BF-8910-2B8147ACD109}"/>
              </a:ext>
            </a:extLst>
          </p:cNvPr>
          <p:cNvCxnSpPr>
            <a:cxnSpLocks/>
            <a:stCxn id="249" idx="0"/>
            <a:endCxn id="2" idx="2"/>
          </p:cNvCxnSpPr>
          <p:nvPr/>
        </p:nvCxnSpPr>
        <p:spPr>
          <a:xfrm flipV="1">
            <a:off x="5034431" y="2185633"/>
            <a:ext cx="286348" cy="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Implicit CX Embedding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4402599" y="2228029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3613578" y="2956571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6341736" y="3165117"/>
            <a:ext cx="12411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7140701" y="2995970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6969216" y="2015899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785233" y="5252266"/>
            <a:ext cx="1222578" cy="338294"/>
            <a:chOff x="4206426" y="1892765"/>
            <a:chExt cx="1222578" cy="338294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4501"/>
              <a:ext cx="169141" cy="1691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320" idx="1"/>
          </p:cNvCxnSpPr>
          <p:nvPr/>
        </p:nvCxnSpPr>
        <p:spPr>
          <a:xfrm flipV="1">
            <a:off x="7921137" y="3163262"/>
            <a:ext cx="1080428" cy="1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528759" y="2963835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endCxn id="293" idx="0"/>
          </p:cNvCxnSpPr>
          <p:nvPr/>
        </p:nvCxnSpPr>
        <p:spPr>
          <a:xfrm>
            <a:off x="11003905" y="2588520"/>
            <a:ext cx="5143" cy="375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B10D89-DA25-429D-A967-F2B9F206CE76}"/>
              </a:ext>
            </a:extLst>
          </p:cNvPr>
          <p:cNvGrpSpPr/>
          <p:nvPr/>
        </p:nvGrpSpPr>
        <p:grpSpPr>
          <a:xfrm>
            <a:off x="10523617" y="1787679"/>
            <a:ext cx="960575" cy="781389"/>
            <a:chOff x="10197061" y="1197879"/>
            <a:chExt cx="960575" cy="781389"/>
          </a:xfrm>
        </p:grpSpPr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496D3748-9FC5-42F6-A81F-9F34E92135E3}"/>
                </a:ext>
              </a:extLst>
            </p:cNvPr>
            <p:cNvGrpSpPr/>
            <p:nvPr/>
          </p:nvGrpSpPr>
          <p:grpSpPr>
            <a:xfrm>
              <a:off x="10480606" y="1566095"/>
              <a:ext cx="413173" cy="413173"/>
              <a:chOff x="10467900" y="2664429"/>
              <a:chExt cx="413173" cy="413173"/>
            </a:xfrm>
          </p:grpSpPr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720DFA90-DE40-4E42-86D8-05D40B6AFB99}"/>
                  </a:ext>
                </a:extLst>
              </p:cNvPr>
              <p:cNvSpPr/>
              <p:nvPr/>
            </p:nvSpPr>
            <p:spPr>
              <a:xfrm>
                <a:off x="10467900" y="2664429"/>
                <a:ext cx="413173" cy="4131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1D04325-194B-47F6-A6B9-BBBEF4E2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8B1DEFD-40B1-4EC3-88B4-60835BD21B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384" y="2679817"/>
                    <a:ext cx="344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71" r="-7143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5595F78-3ADC-4164-9A33-AE9450871008}"/>
                </a:ext>
              </a:extLst>
            </p:cNvPr>
            <p:cNvSpPr txBox="1"/>
            <p:nvPr/>
          </p:nvSpPr>
          <p:spPr>
            <a:xfrm>
              <a:off x="10197061" y="119787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Target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9001565" y="2754158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819773" y="3163262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291B369-7BB5-4B90-983E-BABA1E812ED7}"/>
              </a:ext>
            </a:extLst>
          </p:cNvPr>
          <p:cNvSpPr txBox="1"/>
          <p:nvPr/>
        </p:nvSpPr>
        <p:spPr>
          <a:xfrm>
            <a:off x="4653298" y="451007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Edge Features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28D4C3-F3DB-41BB-B275-6B88374157BD}"/>
              </a:ext>
            </a:extLst>
          </p:cNvPr>
          <p:cNvSpPr txBox="1"/>
          <p:nvPr/>
        </p:nvSpPr>
        <p:spPr>
          <a:xfrm>
            <a:off x="4532181" y="1913174"/>
            <a:ext cx="183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08D79-C425-41BE-9A7D-36E8199D6C7E}"/>
              </a:ext>
            </a:extLst>
          </p:cNvPr>
          <p:cNvSpPr/>
          <p:nvPr/>
        </p:nvSpPr>
        <p:spPr>
          <a:xfrm>
            <a:off x="3593319" y="5062426"/>
            <a:ext cx="926173" cy="72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6333DC2-FBAD-4AB5-88A4-988B41CB1CBC}"/>
              </a:ext>
            </a:extLst>
          </p:cNvPr>
          <p:cNvCxnSpPr>
            <a:cxnSpLocks/>
            <a:stCxn id="7" idx="3"/>
            <a:endCxn id="256" idx="2"/>
          </p:cNvCxnSpPr>
          <p:nvPr/>
        </p:nvCxnSpPr>
        <p:spPr>
          <a:xfrm flipV="1">
            <a:off x="4519492" y="5421413"/>
            <a:ext cx="707883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61793AF-B68D-4FC0-A4E3-331414C122AB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5443992" y="3896126"/>
            <a:ext cx="0" cy="613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40B0029-EFBD-4EA6-96FB-EB9D216E9474}"/>
              </a:ext>
            </a:extLst>
          </p:cNvPr>
          <p:cNvSpPr txBox="1"/>
          <p:nvPr/>
        </p:nvSpPr>
        <p:spPr>
          <a:xfrm>
            <a:off x="1091641" y="4905884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3D1EBF2-3C2F-46E9-BA31-7F0E4FFAE763}"/>
              </a:ext>
            </a:extLst>
          </p:cNvPr>
          <p:cNvSpPr txBox="1"/>
          <p:nvPr/>
        </p:nvSpPr>
        <p:spPr>
          <a:xfrm>
            <a:off x="908476" y="5164540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4FCAF23-5FFB-4838-A4C7-D6EAC5EEFA9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01315" y="5421413"/>
            <a:ext cx="692004" cy="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A0DFE-9C36-4E0C-84AA-E54A67CD8994}"/>
              </a:ext>
            </a:extLst>
          </p:cNvPr>
          <p:cNvSpPr/>
          <p:nvPr/>
        </p:nvSpPr>
        <p:spPr>
          <a:xfrm>
            <a:off x="860213" y="4360098"/>
            <a:ext cx="5217666" cy="18451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8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Edge embedding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Embedding layer of BERT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Edge embedding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BERT word embedding layer (Devlin et al., 2018)">
            <a:extLst>
              <a:ext uri="{FF2B5EF4-FFF2-40B4-BE49-F238E27FC236}">
                <a16:creationId xmlns:a16="http://schemas.microsoft.com/office/drawing/2014/main" id="{DE90A96E-1364-4BA2-9751-19FB0F14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620593"/>
            <a:ext cx="8096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5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 – Table</a:t>
            </a: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6" y="6173748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96378"/>
              </p:ext>
            </p:extLst>
          </p:nvPr>
        </p:nvGraphicFramePr>
        <p:xfrm>
          <a:off x="2032000" y="1687406"/>
          <a:ext cx="81280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CF (item-based)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      CF (user-based)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SVD++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X)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GCMC (feature O)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IGMC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      G-CXE (implicit + explicit)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13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GCMC and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4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GCMC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5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This concept can be expanded in many domains like shopping, social network with other algorithms.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Conclusion (ongoing)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Sentiment/Emotion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Rational basis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User’s feelings are reflected in the movie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emotions about the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satisfaction.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Emotional information can be used as personalized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255171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The impact of emotions on the helpfulness of movie reviews (JART 2015)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8" y="1614347"/>
            <a:ext cx="1604713" cy="1604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4080029"/>
            <a:ext cx="1535127" cy="1535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1034" y="6309360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Industrial 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feedback.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Report : Sentiment(5-levels), Emotion(part level)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4108356" y="5305927"/>
            <a:ext cx="3975287" cy="1158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CA238-7F99-4F19-A858-D4EA86498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1" r="1984" b="5827"/>
          <a:stretch/>
        </p:blipFill>
        <p:spPr>
          <a:xfrm>
            <a:off x="8739554" y="4707254"/>
            <a:ext cx="3325682" cy="1761066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1465514" y="5710786"/>
            <a:ext cx="1986931" cy="7428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57E0B-9E2E-465C-B0C2-C1EB127AE66A}"/>
              </a:ext>
            </a:extLst>
          </p:cNvPr>
          <p:cNvSpPr txBox="1"/>
          <p:nvPr/>
        </p:nvSpPr>
        <p:spPr>
          <a:xfrm>
            <a:off x="5130800" y="646474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&lt;Sentiment&gt;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437195" y="645360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&lt;Emotion&gt;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7061200" y="3255197"/>
            <a:ext cx="1560669" cy="583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318" y="2558017"/>
            <a:ext cx="3132918" cy="1280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3D0DB-4FFA-4E58-ADD3-65005639D19F}"/>
              </a:ext>
            </a:extLst>
          </p:cNvPr>
          <p:cNvSpPr txBox="1"/>
          <p:nvPr/>
        </p:nvSpPr>
        <p:spPr>
          <a:xfrm>
            <a:off x="9184756" y="3848832"/>
            <a:ext cx="26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&lt;Technical report&gt;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601911-9256-4A38-BDD6-E5CE7B11B5F2}"/>
              </a:ext>
            </a:extLst>
          </p:cNvPr>
          <p:cNvSpPr/>
          <p:nvPr/>
        </p:nvSpPr>
        <p:spPr>
          <a:xfrm>
            <a:off x="9098279" y="5230707"/>
            <a:ext cx="1046481" cy="20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46852" y="1301452"/>
            <a:ext cx="10898298" cy="996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 ordinal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 categorical feature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together in GCN?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46851" y="3014798"/>
            <a:ext cx="10898298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 such as CF, MF, and GNN?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070ACA-168B-49FC-971C-F05A1E8EB86D}"/>
              </a:ext>
            </a:extLst>
          </p:cNvPr>
          <p:cNvSpPr/>
          <p:nvPr/>
        </p:nvSpPr>
        <p:spPr>
          <a:xfrm>
            <a:off x="646851" y="4412582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RQ3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) Does </a:t>
            </a:r>
            <a:r>
              <a:rPr lang="en-US" altLang="ko-KR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and implicit embedding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method affect performance improvement?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A10B79-39C4-4264-AB4F-BAFF084320A8}"/>
              </a:ext>
            </a:extLst>
          </p:cNvPr>
          <p:cNvSpPr/>
          <p:nvPr/>
        </p:nvSpPr>
        <p:spPr>
          <a:xfrm>
            <a:off x="646851" y="5776143"/>
            <a:ext cx="10898297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RQ4) Which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embedding framework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performs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the best?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How to improve the accuracy of recommendation systems: Combining ratings and </a:t>
            </a:r>
            <a:r>
              <a:rPr lang="en-US" altLang="ko-KR" sz="165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texts sentiment scores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(JIIS 2019)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8133695" y="2789178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4990121" y="2792048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8133695" y="628923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5554666" y="4164510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5549116" y="6289238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5001220" y="4915554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95BFB0-5631-477A-AE8F-0F3B31E29008}"/>
              </a:ext>
            </a:extLst>
          </p:cNvPr>
          <p:cNvSpPr txBox="1"/>
          <p:nvPr/>
        </p:nvSpPr>
        <p:spPr>
          <a:xfrm>
            <a:off x="355013" y="3255673"/>
            <a:ext cx="4460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8613648" y="5212080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66CEA-978F-4B06-A656-D93D97924F29}"/>
              </a:ext>
            </a:extLst>
          </p:cNvPr>
          <p:cNvSpPr txBox="1"/>
          <p:nvPr/>
        </p:nvSpPr>
        <p:spPr>
          <a:xfrm>
            <a:off x="578242" y="27891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(Summary)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6323120" y="4539380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46544</TotalTime>
  <Words>2357</Words>
  <Application>Microsoft Office PowerPoint</Application>
  <PresentationFormat>와이드스크린</PresentationFormat>
  <Paragraphs>686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맑은 고딕</vt:lpstr>
      <vt:lpstr>나눔스퀘어</vt:lpstr>
      <vt:lpstr>Cambria Math</vt:lpstr>
      <vt:lpstr>나눔스퀘어 Bold</vt:lpstr>
      <vt:lpstr>바탕</vt:lpstr>
      <vt:lpstr>굴림</vt:lpstr>
      <vt:lpstr>Times New Roman</vt:lpstr>
      <vt:lpstr>Arial</vt:lpstr>
      <vt:lpstr>나눔스퀘어 ExtraBold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1393</cp:revision>
  <dcterms:created xsi:type="dcterms:W3CDTF">2018-08-30T11:36:00Z</dcterms:created>
  <dcterms:modified xsi:type="dcterms:W3CDTF">2021-11-13T17:07:08Z</dcterms:modified>
</cp:coreProperties>
</file>